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9" r:id="rId4"/>
  </p:sldMasterIdLst>
  <p:notesMasterIdLst>
    <p:notesMasterId r:id="rId20"/>
  </p:notesMasterIdLst>
  <p:handoutMasterIdLst>
    <p:handoutMasterId r:id="rId21"/>
  </p:handoutMasterIdLst>
  <p:sldIdLst>
    <p:sldId id="403" r:id="rId5"/>
    <p:sldId id="404" r:id="rId6"/>
    <p:sldId id="422" r:id="rId7"/>
    <p:sldId id="423" r:id="rId8"/>
    <p:sldId id="424" r:id="rId9"/>
    <p:sldId id="407" r:id="rId10"/>
    <p:sldId id="419" r:id="rId11"/>
    <p:sldId id="413" r:id="rId12"/>
    <p:sldId id="421" r:id="rId13"/>
    <p:sldId id="409" r:id="rId14"/>
    <p:sldId id="411" r:id="rId15"/>
    <p:sldId id="412" r:id="rId16"/>
    <p:sldId id="420" r:id="rId17"/>
    <p:sldId id="414" r:id="rId18"/>
    <p:sldId id="415" r:id="rId19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9E3E6A-B980-4E01-A312-C05FFEE65278}">
          <p14:sldIdLst>
            <p14:sldId id="403"/>
            <p14:sldId id="404"/>
            <p14:sldId id="422"/>
            <p14:sldId id="423"/>
            <p14:sldId id="424"/>
            <p14:sldId id="407"/>
            <p14:sldId id="419"/>
            <p14:sldId id="413"/>
            <p14:sldId id="421"/>
            <p14:sldId id="409"/>
            <p14:sldId id="411"/>
            <p14:sldId id="412"/>
            <p14:sldId id="420"/>
            <p14:sldId id="414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eeler,Dylan" initials="W" lastIdx="1" clrIdx="0">
    <p:extLst>
      <p:ext uri="{19B8F6BF-5375-455C-9EA6-DF929625EA0E}">
        <p15:presenceInfo xmlns:p15="http://schemas.microsoft.com/office/powerpoint/2012/main" userId="S-1-5-21-4260745004-1716061493-1944009462-1243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528"/>
    <a:srgbClr val="00779B"/>
    <a:srgbClr val="05517C"/>
    <a:srgbClr val="A1C1CE"/>
    <a:srgbClr val="114275"/>
    <a:srgbClr val="007DA4"/>
    <a:srgbClr val="469BB7"/>
    <a:srgbClr val="78B95D"/>
    <a:srgbClr val="B4C6C5"/>
    <a:srgbClr val="1CA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87963" autoAdjust="0"/>
  </p:normalViewPr>
  <p:slideViewPr>
    <p:cSldViewPr snapToGrid="0" snapToObjects="1">
      <p:cViewPr varScale="1">
        <p:scale>
          <a:sx n="147" d="100"/>
          <a:sy n="147" d="100"/>
        </p:scale>
        <p:origin x="57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4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19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6CD178-9959-F941-A008-5EEF38F0AF9B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05406B-749A-8140-AF5D-BEEB7D65B7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905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3C3E57-E9A1-F74B-AEAE-55D21CFE7591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DB3900-69D6-6748-BB19-D2BEAF0539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295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703263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B3900-69D6-6748-BB19-D2BEAF0539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38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B3900-69D6-6748-BB19-D2BEAF0539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5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B3900-69D6-6748-BB19-D2BEAF0539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6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B3900-69D6-6748-BB19-D2BEAF0539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5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96FCA-7F5B-794A-BCB7-3A6DFA9C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fld id="{962807F2-F1A7-D740-8990-BC5CF2A3FC70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1C4C2-E0E3-574E-B3C4-406981CF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fld id="{FF68A690-2F6C-5F4C-B22F-8143B49B6D7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912CE4-3E1E-6342-B53B-7F21A5CBC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23658"/>
            <a:ext cx="6858000" cy="179070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495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118AF74-4C9C-C041-BF60-7506F4B46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83414"/>
            <a:ext cx="6858000" cy="1241822"/>
          </a:xfrm>
        </p:spPr>
        <p:txBody>
          <a:bodyPr>
            <a:noAutofit/>
          </a:bodyPr>
          <a:lstStyle>
            <a:lvl1pPr marL="0" indent="0" algn="ctr">
              <a:buNone/>
              <a:defRPr sz="2400" cap="all" baseline="0">
                <a:solidFill>
                  <a:srgbClr val="6BABE5"/>
                </a:solidFill>
                <a:latin typeface="Montserra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720A-89FA-8041-ACC8-D2FD56B3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92" y="66952"/>
            <a:ext cx="8386354" cy="719210"/>
          </a:xfrm>
        </p:spPr>
        <p:txBody>
          <a:bodyPr/>
          <a:lstStyle>
            <a:lvl1pPr>
              <a:defRPr cap="all" spc="-7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E56B1-9150-7E43-BA06-CD48BE984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1A8B-F4D7-8442-A366-F2EDD309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5355" y="4856417"/>
            <a:ext cx="2057400" cy="273844"/>
          </a:xfrm>
        </p:spPr>
        <p:txBody>
          <a:bodyPr/>
          <a:lstStyle/>
          <a:p>
            <a:fld id="{962807F2-F1A7-D740-8990-BC5CF2A3FC70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BC0E4-2F2D-BE45-87C1-F9EA8355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E78EA-AEE3-6E4B-A520-7003D990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246" y="4856417"/>
            <a:ext cx="2057400" cy="273844"/>
          </a:xfrm>
        </p:spPr>
        <p:txBody>
          <a:bodyPr/>
          <a:lstStyle/>
          <a:p>
            <a:fld id="{FF68A690-2F6C-5F4C-B22F-8143B49B6D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1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BFB69-6123-EA40-A7FC-F5F4E59AA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807F2-F1A7-D740-8990-BC5CF2A3FC70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F237E-F4A3-624C-A727-22742ACE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7EDEA-05DF-9C42-9F40-79447758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A690-2F6C-5F4C-B22F-8143B49B6D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B2E937-9F58-634A-907A-676AC156F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23658"/>
            <a:ext cx="6858000" cy="1790700"/>
          </a:xfrm>
        </p:spPr>
        <p:txBody>
          <a:bodyPr anchor="b">
            <a:normAutofit/>
          </a:bodyPr>
          <a:lstStyle>
            <a:lvl1pPr algn="ctr">
              <a:defRPr sz="495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97318C-660B-404F-A923-387E9B618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83414"/>
            <a:ext cx="6858000" cy="1241822"/>
          </a:xfrm>
        </p:spPr>
        <p:txBody>
          <a:bodyPr>
            <a:noAutofit/>
          </a:bodyPr>
          <a:lstStyle>
            <a:lvl1pPr marL="0" indent="0" algn="ctr">
              <a:buNone/>
              <a:defRPr sz="2400" cap="all" baseline="0">
                <a:solidFill>
                  <a:srgbClr val="6BABE5"/>
                </a:solidFill>
                <a:latin typeface="Montserra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8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A58E9-48C9-CA46-A73F-98E9D5D6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29465-0721-7A4E-B1C4-AC667359A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92" y="1125941"/>
            <a:ext cx="4142558" cy="3506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BC1C5-B7E4-C743-93A5-08C088B3B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125941"/>
            <a:ext cx="4129496" cy="35067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FF11B-D393-D343-8FB0-7906073B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807F2-F1A7-D740-8990-BC5CF2A3FC70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81D0C-3A9D-B548-B2DA-71548473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A1C84-13F8-8649-8DCD-7D295BB2A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A690-2F6C-5F4C-B22F-8143B49B6D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7865BE-A131-3441-A798-BEC8AF35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807F2-F1A7-D740-8990-BC5CF2A3FC70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49BA35-2342-2445-AD53-31F09D05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342F1-666E-594C-B0E4-BDE76563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A690-2F6C-5F4C-B22F-8143B49B6D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0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VHP-2074 POWERPOINT SHP PPT Template 1920X108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943208" y="0"/>
            <a:ext cx="4200793" cy="459413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Picture goes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3027" y="4917182"/>
            <a:ext cx="488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CD0108C-56A8-534B-A5D3-18FDD49C8E44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8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VHP-2074 POWERPOINT SHP PPT Template 1920X108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943208" y="0"/>
            <a:ext cx="4200793" cy="459413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Picture goes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3027" y="4917182"/>
            <a:ext cx="4884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CD0108C-56A8-534B-A5D3-18FDD49C8E44}" type="slidenum">
              <a:rPr lang="en-US" sz="800" smtClean="0">
                <a:solidFill>
                  <a:schemeClr val="bg1"/>
                </a:solidFill>
              </a:r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0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1084B-ADE1-1749-A4D9-B8EEB529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92" y="91997"/>
            <a:ext cx="8386354" cy="67743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0FAFE-4AC4-2344-901C-05BDF3E90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292" y="1166884"/>
            <a:ext cx="8386354" cy="346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7B2BD-38DE-6047-87A8-3E6232B63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292" y="485641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962807F2-F1A7-D740-8990-BC5CF2A3FC70}" type="datetimeFigureOut">
              <a:rPr lang="en-US" smtClean="0"/>
              <a:pPr/>
              <a:t>7/10/2025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AA544-F18A-6A4C-9697-102A8823E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5641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016B6-B0FD-FE4E-9E8C-8202B4B7D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14308" y="485641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FF68A690-2F6C-5F4C-B22F-8143B49B6D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0" r:id="rId1"/>
    <p:sldLayoutId id="2147493461" r:id="rId2"/>
    <p:sldLayoutId id="2147493462" r:id="rId3"/>
    <p:sldLayoutId id="2147493463" r:id="rId4"/>
    <p:sldLayoutId id="2147493464" r:id="rId5"/>
    <p:sldLayoutId id="2147493474" r:id="rId6"/>
    <p:sldLayoutId id="2147493475" r:id="rId7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2400" b="0" i="0" kern="1200" cap="all" spc="-75" baseline="0">
          <a:solidFill>
            <a:schemeClr val="bg1"/>
          </a:solidFill>
          <a:latin typeface="Montserrat ExtraLight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53C49B-945E-6B18-55B9-5D33EC4FD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10,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CF14-34F2-2577-D31E-06A848C30465}"/>
              </a:ext>
            </a:extLst>
          </p:cNvPr>
          <p:cNvSpPr txBox="1"/>
          <p:nvPr/>
        </p:nvSpPr>
        <p:spPr>
          <a:xfrm>
            <a:off x="1830008" y="853252"/>
            <a:ext cx="5674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2025 State Legislative and Federal Update</a:t>
            </a:r>
          </a:p>
        </p:txBody>
      </p:sp>
    </p:spTree>
    <p:extLst>
      <p:ext uri="{BB962C8B-B14F-4D97-AF65-F5344CB8AC3E}">
        <p14:creationId xmlns:p14="http://schemas.microsoft.com/office/powerpoint/2010/main" val="55629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2434-6DFE-C79D-1B21-76F570B3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Dakota session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9CD6-5637-C41A-7877-5D524031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2" y="1069902"/>
            <a:ext cx="5855326" cy="34658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Passed legislation</a:t>
            </a:r>
          </a:p>
          <a:p>
            <a:r>
              <a:rPr lang="en-US" dirty="0"/>
              <a:t>SB154 – 340B Contract Pharmacy Protections</a:t>
            </a:r>
          </a:p>
          <a:p>
            <a:r>
              <a:rPr lang="en-US" dirty="0"/>
              <a:t>HJR5001 - Ballot Question – FMAP and Medicaid Expansion</a:t>
            </a:r>
          </a:p>
          <a:p>
            <a:pPr marL="0" indent="0">
              <a:buNone/>
            </a:pPr>
            <a:r>
              <a:rPr lang="en-US" b="1" dirty="0"/>
              <a:t>Failed legislation</a:t>
            </a:r>
            <a:endParaRPr lang="en-US" dirty="0"/>
          </a:p>
          <a:p>
            <a:r>
              <a:rPr lang="en-US" dirty="0"/>
              <a:t>SB87/SB158 – Prior-Authorization Gold-Card</a:t>
            </a:r>
          </a:p>
          <a:p>
            <a:r>
              <a:rPr lang="en-US" dirty="0"/>
              <a:t>HB1070 – No Cost-Share Follow-Up Breast Exams</a:t>
            </a:r>
          </a:p>
          <a:p>
            <a:r>
              <a:rPr lang="en-US" dirty="0"/>
              <a:t>HB1137 – Non-Opioid Coverage Mandate</a:t>
            </a:r>
          </a:p>
        </p:txBody>
      </p:sp>
      <p:pic>
        <p:nvPicPr>
          <p:cNvPr id="4" name="Picture 4" descr="Frequent South Dakota Capitol visitors can apply for access pass">
            <a:extLst>
              <a:ext uri="{FF2B5EF4-FFF2-40B4-BE49-F238E27FC236}">
                <a16:creationId xmlns:a16="http://schemas.microsoft.com/office/drawing/2014/main" id="{BBC8D9A0-3DC6-1886-53E6-4224F6DF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r="24271"/>
          <a:stretch>
            <a:fillRect/>
          </a:stretch>
        </p:blipFill>
        <p:spPr bwMode="auto">
          <a:xfrm>
            <a:off x="6015328" y="1175223"/>
            <a:ext cx="2743318" cy="28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16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2434-6DFE-C79D-1B21-76F570B3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Minnesota session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9CD6-5637-C41A-7877-5D524031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2" y="1069902"/>
            <a:ext cx="5855326" cy="37355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Political Environment and Makeup</a:t>
            </a:r>
          </a:p>
          <a:p>
            <a:pPr marL="0" indent="0">
              <a:buNone/>
            </a:pPr>
            <a:r>
              <a:rPr lang="en-US" b="1" dirty="0"/>
              <a:t>Passed legislation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Reinsurance Extension (ND Model)</a:t>
            </a:r>
          </a:p>
          <a:p>
            <a:pPr>
              <a:buFontTx/>
              <a:buChar char="-"/>
            </a:pPr>
            <a:r>
              <a:rPr lang="en-US" dirty="0"/>
              <a:t>Audio Only Telehealth Payment Parity Extension</a:t>
            </a:r>
          </a:p>
          <a:p>
            <a:pPr>
              <a:buFontTx/>
              <a:buChar char="-"/>
            </a:pPr>
            <a:r>
              <a:rPr lang="en-US" dirty="0"/>
              <a:t>Electronic EOB</a:t>
            </a:r>
          </a:p>
          <a:p>
            <a:pPr>
              <a:buFontTx/>
              <a:buChar char="-"/>
            </a:pPr>
            <a:r>
              <a:rPr lang="en-US" dirty="0"/>
              <a:t>Hospital Directed Payment Program</a:t>
            </a:r>
          </a:p>
          <a:p>
            <a:pPr marL="0" indent="0">
              <a:buNone/>
            </a:pPr>
            <a:r>
              <a:rPr lang="en-US" b="1" dirty="0"/>
              <a:t>Failed Legislation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Premium Subsidy in Lieu of Reinsurance</a:t>
            </a:r>
          </a:p>
          <a:p>
            <a:pPr>
              <a:buFontTx/>
              <a:buChar char="-"/>
            </a:pPr>
            <a:r>
              <a:rPr lang="en-US" dirty="0"/>
              <a:t>Public Option Stalls</a:t>
            </a:r>
          </a:p>
          <a:p>
            <a:pPr>
              <a:buFontTx/>
              <a:buChar char="-"/>
            </a:pPr>
            <a:r>
              <a:rPr lang="en-US" dirty="0"/>
              <a:t>Coverage Mandates</a:t>
            </a:r>
          </a:p>
          <a:p>
            <a:pPr>
              <a:buFontTx/>
              <a:buChar char="-"/>
            </a:pPr>
            <a:r>
              <a:rPr lang="en-US" dirty="0"/>
              <a:t>Facility Fee Ban</a:t>
            </a:r>
          </a:p>
        </p:txBody>
      </p:sp>
      <p:pic>
        <p:nvPicPr>
          <p:cNvPr id="5" name="Picture 2" descr="Where the Minnesota Legislature may find agreement — and where it probably  won't — this legislative session | MinnPost">
            <a:extLst>
              <a:ext uri="{FF2B5EF4-FFF2-40B4-BE49-F238E27FC236}">
                <a16:creationId xmlns:a16="http://schemas.microsoft.com/office/drawing/2014/main" id="{C3604C40-D2CF-1348-0B3C-B531DD0B4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42" y="1874196"/>
            <a:ext cx="2771066" cy="18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75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2434-6DFE-C79D-1B21-76F570B3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session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9CD6-5637-C41A-7877-5D524031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146" y="1153029"/>
            <a:ext cx="5855326" cy="3465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Passed Legislation</a:t>
            </a:r>
            <a:endParaRPr lang="en-US" dirty="0"/>
          </a:p>
          <a:p>
            <a:r>
              <a:rPr lang="en-US" dirty="0"/>
              <a:t>Prior-Authorization Reform</a:t>
            </a:r>
          </a:p>
          <a:p>
            <a:r>
              <a:rPr lang="en-US" dirty="0"/>
              <a:t>PBM and Prescription Drug Reform</a:t>
            </a:r>
          </a:p>
          <a:p>
            <a:pPr marL="0" indent="0">
              <a:buNone/>
            </a:pPr>
            <a:r>
              <a:rPr lang="en-US" b="1" dirty="0"/>
              <a:t>Failed Legislation</a:t>
            </a:r>
            <a:endParaRPr lang="en-US" dirty="0"/>
          </a:p>
          <a:p>
            <a:r>
              <a:rPr lang="en-US" dirty="0"/>
              <a:t>Artificial Intelligence and Prior-Authorization</a:t>
            </a:r>
          </a:p>
          <a:p>
            <a:r>
              <a:rPr lang="en-US" dirty="0"/>
              <a:t>Coverage Restrictions on Contraceptives</a:t>
            </a:r>
          </a:p>
          <a:p>
            <a:r>
              <a:rPr lang="en-US" dirty="0"/>
              <a:t>Insulin Copay Cap</a:t>
            </a:r>
          </a:p>
          <a:p>
            <a:r>
              <a:rPr lang="en-US" dirty="0"/>
              <a:t>Non-Opioid Coverage Mandate</a:t>
            </a:r>
          </a:p>
        </p:txBody>
      </p:sp>
      <p:pic>
        <p:nvPicPr>
          <p:cNvPr id="5" name="Picture 4" descr="Iowa State Capitol - Wikipedia">
            <a:extLst>
              <a:ext uri="{FF2B5EF4-FFF2-40B4-BE49-F238E27FC236}">
                <a16:creationId xmlns:a16="http://schemas.microsoft.com/office/drawing/2014/main" id="{01FE096B-4722-BFEE-BBDB-3DBF6204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3" y="1827803"/>
            <a:ext cx="2926080" cy="19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20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session update</a:t>
            </a:r>
          </a:p>
        </p:txBody>
      </p:sp>
      <p:pic>
        <p:nvPicPr>
          <p:cNvPr id="1026" name="Picture 2" descr="Wisconsin State Capitol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91" y="1312863"/>
            <a:ext cx="3752849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100" y="1390650"/>
            <a:ext cx="48450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Wisconsin Overview and Legislative Process</a:t>
            </a:r>
          </a:p>
          <a:p>
            <a:endParaRPr lang="en-US" b="1" dirty="0"/>
          </a:p>
          <a:p>
            <a:r>
              <a:rPr lang="en-US" b="1" dirty="0"/>
              <a:t>Key Legislative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Redistricting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Budget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Reinsurance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PBM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Prior-Authorization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Coverage Mandates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Telehealth Licensure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2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D3AD22-2C23-2C17-5EE3-AAD537FC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 – what’s next?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BCAA5-661B-A212-DE5D-464B020239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Continued Scrutiny on Health Policy</a:t>
            </a:r>
          </a:p>
          <a:p>
            <a:r>
              <a:rPr lang="en-US" dirty="0"/>
              <a:t>Artificial Intelligence</a:t>
            </a:r>
          </a:p>
          <a:p>
            <a:r>
              <a:rPr lang="en-US" dirty="0"/>
              <a:t>Community Integrated versus National Plans</a:t>
            </a:r>
          </a:p>
          <a:p>
            <a:r>
              <a:rPr lang="en-US" dirty="0"/>
              <a:t>Rural Challenges to Coverage and Access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ooking Ahead Future Images – Browse 92,980 Stock Photos, Vectors, and  Video | Adob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3" y="1485900"/>
            <a:ext cx="4163857" cy="23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752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F3D6-1B0E-32AF-BA0F-EC795968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B84DB-671E-6CBC-2F3D-84401CFD3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3015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DA80D-D905-2457-AE14-2B803B2C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AA45C-239E-F834-EC18-AD494F06B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91" y="1125941"/>
            <a:ext cx="4816235" cy="3506782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200" dirty="0"/>
              <a:t>Federal Updates</a:t>
            </a:r>
          </a:p>
          <a:p>
            <a:pPr marL="628650" lvl="1" indent="-285750"/>
            <a:r>
              <a:rPr lang="en-US" sz="1900" dirty="0"/>
              <a:t>HR1 – Big, Beautiful Bill Act</a:t>
            </a:r>
          </a:p>
          <a:p>
            <a:pPr marL="628650" lvl="1" indent="-285750"/>
            <a:r>
              <a:rPr lang="en-US" sz="1900" dirty="0"/>
              <a:t>Program Integrity Final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2025 State Legislative Session Update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South Dakota</a:t>
            </a:r>
          </a:p>
          <a:p>
            <a:pPr marL="742950" lvl="1" indent="-285750"/>
            <a:r>
              <a:rPr lang="en-US" dirty="0"/>
              <a:t>North Dakota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Minnesota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Wisconsin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Looking Ahead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2A51261D-557B-628F-3A4C-4BC0C7FAB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9" b="14019"/>
          <a:stretch>
            <a:fillRect/>
          </a:stretch>
        </p:blipFill>
        <p:spPr>
          <a:xfrm>
            <a:off x="5395366" y="1125538"/>
            <a:ext cx="3206251" cy="3506787"/>
          </a:xfrm>
        </p:spPr>
      </p:pic>
    </p:spTree>
    <p:extLst>
      <p:ext uri="{BB962C8B-B14F-4D97-AF65-F5344CB8AC3E}">
        <p14:creationId xmlns:p14="http://schemas.microsoft.com/office/powerpoint/2010/main" val="13183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92" y="1166884"/>
            <a:ext cx="5222058" cy="3465839"/>
          </a:xfrm>
        </p:spPr>
        <p:txBody>
          <a:bodyPr>
            <a:normAutofit/>
          </a:bodyPr>
          <a:lstStyle/>
          <a:p>
            <a:r>
              <a:rPr lang="en-US" dirty="0"/>
              <a:t>Tone and Tenor of Administration</a:t>
            </a:r>
          </a:p>
          <a:p>
            <a:r>
              <a:rPr lang="en-US" dirty="0"/>
              <a:t>EAPTCs and ACA Policy </a:t>
            </a:r>
          </a:p>
          <a:p>
            <a:r>
              <a:rPr lang="en-US" dirty="0"/>
              <a:t>Medicare Advantage </a:t>
            </a:r>
          </a:p>
          <a:p>
            <a:r>
              <a:rPr lang="en-US" dirty="0"/>
              <a:t>Drug Pricing</a:t>
            </a:r>
          </a:p>
          <a:p>
            <a:r>
              <a:rPr lang="en-US" dirty="0"/>
              <a:t>Regulatory Activity</a:t>
            </a:r>
          </a:p>
          <a:p>
            <a:r>
              <a:rPr lang="en-US" dirty="0"/>
              <a:t>Virtual Care Waiver Expiration</a:t>
            </a:r>
          </a:p>
        </p:txBody>
      </p:sp>
      <p:pic>
        <p:nvPicPr>
          <p:cNvPr id="1028" name="Picture 4" descr="Home - U.S. Federal Government - Research Guides at University of Colorado  Bou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48" y="1039452"/>
            <a:ext cx="3720702" cy="37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updates,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Beautiful Bill Act – HR1</a:t>
            </a:r>
          </a:p>
          <a:p>
            <a:r>
              <a:rPr lang="en-US" dirty="0"/>
              <a:t>Tax and Spending Bill with Healthcare Provisions</a:t>
            </a:r>
          </a:p>
          <a:p>
            <a:r>
              <a:rPr lang="en-US" dirty="0"/>
              <a:t>ACA Market Changes</a:t>
            </a:r>
          </a:p>
          <a:p>
            <a:pPr lvl="1"/>
            <a:r>
              <a:rPr lang="en-US" dirty="0"/>
              <a:t>Pre-Enrollment APTC Eligibility Verification</a:t>
            </a:r>
          </a:p>
          <a:p>
            <a:pPr lvl="1"/>
            <a:r>
              <a:rPr lang="en-US" dirty="0"/>
              <a:t>HSA Eligible Bronze Individual Products</a:t>
            </a:r>
          </a:p>
          <a:p>
            <a:pPr lvl="1"/>
            <a:r>
              <a:rPr lang="en-US" dirty="0"/>
              <a:t>HDHP and First Dollar Telehealth Coverage </a:t>
            </a:r>
          </a:p>
          <a:p>
            <a:r>
              <a:rPr lang="en-US" dirty="0"/>
              <a:t>Medicaid Changes </a:t>
            </a:r>
          </a:p>
          <a:p>
            <a:pPr lvl="1"/>
            <a:r>
              <a:rPr lang="en-US" dirty="0"/>
              <a:t>Work Requirements</a:t>
            </a:r>
          </a:p>
          <a:p>
            <a:pPr lvl="1"/>
            <a:r>
              <a:rPr lang="en-US" dirty="0"/>
              <a:t>State </a:t>
            </a:r>
            <a:r>
              <a:rPr lang="en-US"/>
              <a:t>Directed Payments</a:t>
            </a:r>
            <a:endParaRPr lang="en-US" dirty="0"/>
          </a:p>
          <a:p>
            <a:r>
              <a:rPr lang="en-US" dirty="0"/>
              <a:t>Provisions NOT Included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2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updates,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Looking Ahead – What’s Next?</a:t>
            </a:r>
          </a:p>
          <a:p>
            <a:r>
              <a:rPr lang="en-US" dirty="0"/>
              <a:t>Federal Government Fiscal Year Ends September 31, 2025 </a:t>
            </a:r>
          </a:p>
          <a:p>
            <a:pPr lvl="1"/>
            <a:r>
              <a:rPr lang="en-US" dirty="0"/>
              <a:t>Virtual Care Waivers Expire at this Time – Medicare</a:t>
            </a:r>
          </a:p>
          <a:p>
            <a:pPr lvl="1"/>
            <a:r>
              <a:rPr lang="en-US" dirty="0"/>
              <a:t>Unlikely – but possible – that Enhanced Premium Tax Credits are in consideration at this time.</a:t>
            </a:r>
          </a:p>
          <a:p>
            <a:r>
              <a:rPr lang="en-US" dirty="0"/>
              <a:t>Policy Issues on the Horizon</a:t>
            </a:r>
          </a:p>
          <a:p>
            <a:pPr lvl="1"/>
            <a:r>
              <a:rPr lang="en-US" dirty="0"/>
              <a:t>Medicare Advantage – Coding and Prior-Authorization</a:t>
            </a:r>
          </a:p>
          <a:p>
            <a:pPr lvl="1"/>
            <a:r>
              <a:rPr lang="en-US" dirty="0"/>
              <a:t>EAPTC Expiration – End of the Year</a:t>
            </a:r>
          </a:p>
          <a:p>
            <a:pPr lvl="1"/>
            <a:r>
              <a:rPr lang="en-US" dirty="0"/>
              <a:t>PBM Reform</a:t>
            </a:r>
          </a:p>
          <a:p>
            <a:r>
              <a:rPr lang="en-US" dirty="0"/>
              <a:t>Regulations and RFIs – NBPP, PFS, Others</a:t>
            </a:r>
          </a:p>
        </p:txBody>
      </p:sp>
    </p:spTree>
    <p:extLst>
      <p:ext uri="{BB962C8B-B14F-4D97-AF65-F5344CB8AC3E}">
        <p14:creationId xmlns:p14="http://schemas.microsoft.com/office/powerpoint/2010/main" val="38220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8283-D6CD-285D-434D-0111CF79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session updates</a:t>
            </a:r>
          </a:p>
        </p:txBody>
      </p:sp>
      <p:pic>
        <p:nvPicPr>
          <p:cNvPr id="1032" name="Picture 8" descr="How does Minnesota's economy really compare to its neighbors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09" y="889832"/>
            <a:ext cx="5570824" cy="415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61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themes and commonalities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92" y="1166884"/>
            <a:ext cx="3482158" cy="3465839"/>
          </a:xfrm>
        </p:spPr>
        <p:txBody>
          <a:bodyPr/>
          <a:lstStyle/>
          <a:p>
            <a:r>
              <a:rPr lang="en-US" dirty="0"/>
              <a:t>Affordability</a:t>
            </a:r>
          </a:p>
          <a:p>
            <a:r>
              <a:rPr lang="en-US" dirty="0"/>
              <a:t>Prior-Authorization</a:t>
            </a:r>
          </a:p>
          <a:p>
            <a:r>
              <a:rPr lang="en-US" dirty="0"/>
              <a:t>Coverage Requirements</a:t>
            </a:r>
          </a:p>
          <a:p>
            <a:r>
              <a:rPr lang="en-US" dirty="0"/>
              <a:t>Impact of Federal Policy Changes</a:t>
            </a:r>
          </a:p>
          <a:p>
            <a:r>
              <a:rPr lang="en-US" dirty="0"/>
              <a:t>Prescription Drugs</a:t>
            </a:r>
          </a:p>
        </p:txBody>
      </p:sp>
      <p:pic>
        <p:nvPicPr>
          <p:cNvPr id="2050" name="Picture 2" descr="If You Have Private Health Insurance, You Need to Know About This New Law -  Maryland Coalition of Fami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309128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73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2434-6DFE-C79D-1B21-76F570B3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Dakota Session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9CD6-5637-C41A-7877-5D524031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2" y="1069902"/>
            <a:ext cx="5855326" cy="38093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Passed Legislation</a:t>
            </a:r>
          </a:p>
          <a:p>
            <a:r>
              <a:rPr lang="en-US" dirty="0"/>
              <a:t>SB 2280- Prior-Authorization</a:t>
            </a:r>
          </a:p>
          <a:p>
            <a:r>
              <a:rPr lang="en-US" dirty="0"/>
              <a:t>HB1248 - Coverage Mandate Process Reform</a:t>
            </a:r>
          </a:p>
          <a:p>
            <a:r>
              <a:rPr lang="en-US" dirty="0"/>
              <a:t>HB1584 – ERISA and PBM</a:t>
            </a:r>
          </a:p>
          <a:p>
            <a:r>
              <a:rPr lang="en-US" dirty="0"/>
              <a:t>SB2124 – MCAS Reporting</a:t>
            </a:r>
          </a:p>
          <a:p>
            <a:r>
              <a:rPr lang="en-US" dirty="0"/>
              <a:t>SB2348 – Health Care Sharing Ministries</a:t>
            </a:r>
          </a:p>
          <a:p>
            <a:r>
              <a:rPr lang="en-US" dirty="0"/>
              <a:t>HB1114 - $25 Insulin and Supplies Cap</a:t>
            </a:r>
          </a:p>
          <a:p>
            <a:r>
              <a:rPr lang="en-US" dirty="0"/>
              <a:t>HB1473 – 340B Contract Pharmacies</a:t>
            </a:r>
          </a:p>
          <a:p>
            <a:r>
              <a:rPr lang="en-US" dirty="0"/>
              <a:t>HB1322 – OON Ambulance Rate</a:t>
            </a:r>
          </a:p>
          <a:p>
            <a:r>
              <a:rPr lang="en-US" dirty="0"/>
              <a:t>HB1216 – Rx Coupons and Cost-Sharing to MOOP</a:t>
            </a:r>
          </a:p>
        </p:txBody>
      </p:sp>
      <p:pic>
        <p:nvPicPr>
          <p:cNvPr id="5" name="Picture 2" descr="68th Legislative Assembly - North Dakota Motor Carriers Association | NDMCA">
            <a:extLst>
              <a:ext uri="{FF2B5EF4-FFF2-40B4-BE49-F238E27FC236}">
                <a16:creationId xmlns:a16="http://schemas.microsoft.com/office/drawing/2014/main" id="{D4DA3556-BC82-997B-3696-7DB9E280F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5"/>
          <a:stretch/>
        </p:blipFill>
        <p:spPr bwMode="auto">
          <a:xfrm>
            <a:off x="6069710" y="1152108"/>
            <a:ext cx="2303298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6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Dakota,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Failed Legislation</a:t>
            </a:r>
          </a:p>
          <a:p>
            <a:r>
              <a:rPr lang="en-US" dirty="0"/>
              <a:t>NDPERS Plan Transition – Non-Grandfathered</a:t>
            </a:r>
          </a:p>
          <a:p>
            <a:r>
              <a:rPr lang="en-US" dirty="0"/>
              <a:t>GLP1 Coverage Mandate</a:t>
            </a:r>
          </a:p>
          <a:p>
            <a:r>
              <a:rPr lang="en-US" dirty="0"/>
              <a:t>Fertility Treatment and Preservation Coverage Mandate</a:t>
            </a:r>
          </a:p>
          <a:p>
            <a:r>
              <a:rPr lang="en-US" dirty="0"/>
              <a:t>No Cost-Share Follow-Up Breast Examinations</a:t>
            </a:r>
          </a:p>
          <a:p>
            <a:pPr marL="0" indent="0">
              <a:buNone/>
            </a:pPr>
            <a:r>
              <a:rPr lang="en-US" b="1" dirty="0"/>
              <a:t>Looking Ahead – Interim Period</a:t>
            </a:r>
          </a:p>
          <a:p>
            <a:r>
              <a:rPr lang="en-US" dirty="0"/>
              <a:t>Prior-Authorization and NDPERS</a:t>
            </a:r>
          </a:p>
          <a:p>
            <a:r>
              <a:rPr lang="en-US" dirty="0"/>
              <a:t>Health Insurance Historical Mandates</a:t>
            </a:r>
          </a:p>
          <a:p>
            <a:r>
              <a:rPr lang="en-US" dirty="0"/>
              <a:t>340B Reporting</a:t>
            </a:r>
          </a:p>
        </p:txBody>
      </p:sp>
    </p:spTree>
    <p:extLst>
      <p:ext uri="{BB962C8B-B14F-4D97-AF65-F5344CB8AC3E}">
        <p14:creationId xmlns:p14="http://schemas.microsoft.com/office/powerpoint/2010/main" val="22948377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HP Colors">
      <a:dk1>
        <a:sysClr val="windowText" lastClr="000000"/>
      </a:dk1>
      <a:lt1>
        <a:sysClr val="window" lastClr="FFFFFF"/>
      </a:lt1>
      <a:dk2>
        <a:srgbClr val="003B71"/>
      </a:dk2>
      <a:lt2>
        <a:srgbClr val="6BABE5"/>
      </a:lt2>
      <a:accent1>
        <a:srgbClr val="6BABE5"/>
      </a:accent1>
      <a:accent2>
        <a:srgbClr val="007FA3"/>
      </a:accent2>
      <a:accent3>
        <a:srgbClr val="A7A8AA"/>
      </a:accent3>
      <a:accent4>
        <a:srgbClr val="CFC493"/>
      </a:accent4>
      <a:accent5>
        <a:srgbClr val="D1A977"/>
      </a:accent5>
      <a:accent6>
        <a:srgbClr val="9F958B"/>
      </a:accent6>
      <a:hlink>
        <a:srgbClr val="6BABE5"/>
      </a:hlink>
      <a:folHlink>
        <a:srgbClr val="007FA3"/>
      </a:folHlink>
    </a:clrScheme>
    <a:fontScheme name="Sanford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21A68656-FD04-8348-8C99-E5280BBA8115}" vid="{403DB444-9FFD-BE4E-B326-444F56ADAF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0AC455A716E548AB36C5698AE9435B" ma:contentTypeVersion="10" ma:contentTypeDescription="Create a new document." ma:contentTypeScope="" ma:versionID="41bda6656ee1ad5bbc94afd8a4e42900">
  <xsd:schema xmlns:xsd="http://www.w3.org/2001/XMLSchema" xmlns:xs="http://www.w3.org/2001/XMLSchema" xmlns:p="http://schemas.microsoft.com/office/2006/metadata/properties" xmlns:ns3="485d7e54-3595-432b-ab14-0831cfe05071" xmlns:ns4="64b89c63-4d7f-4bff-8ed4-6499fae8579f" targetNamespace="http://schemas.microsoft.com/office/2006/metadata/properties" ma:root="true" ma:fieldsID="aaee22a2b5eef7f998344ca7c8db86b8" ns3:_="" ns4:_="">
    <xsd:import namespace="485d7e54-3595-432b-ab14-0831cfe05071"/>
    <xsd:import namespace="64b89c63-4d7f-4bff-8ed4-6499fae857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d7e54-3595-432b-ab14-0831cfe05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89c63-4d7f-4bff-8ed4-6499fae857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5d7e54-3595-432b-ab14-0831cfe0507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DBBA71-9BB9-4284-8A2E-F4ED82C76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5d7e54-3595-432b-ab14-0831cfe05071"/>
    <ds:schemaRef ds:uri="64b89c63-4d7f-4bff-8ed4-6499fae85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485d7e54-3595-432b-ab14-0831cfe0507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4b89c63-4d7f-4bff-8ed4-6499fae857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10935</TotalTime>
  <Words>458</Words>
  <Application>Microsoft Office PowerPoint</Application>
  <PresentationFormat>On-screen Show (16:9)</PresentationFormat>
  <Paragraphs>120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Montserrat</vt:lpstr>
      <vt:lpstr>Montserrat ExtraLight</vt:lpstr>
      <vt:lpstr>1_Office Theme</vt:lpstr>
      <vt:lpstr>PowerPoint Presentation</vt:lpstr>
      <vt:lpstr>Agenda</vt:lpstr>
      <vt:lpstr>Federal updates</vt:lpstr>
      <vt:lpstr>Federal updates, cont’d</vt:lpstr>
      <vt:lpstr>Federal updates, cont’d</vt:lpstr>
      <vt:lpstr>State session updates</vt:lpstr>
      <vt:lpstr>General themes and commonalities</vt:lpstr>
      <vt:lpstr>North Dakota Session update</vt:lpstr>
      <vt:lpstr>North Dakota, cont’d</vt:lpstr>
      <vt:lpstr>South Dakota session update</vt:lpstr>
      <vt:lpstr>Minnesota session update</vt:lpstr>
      <vt:lpstr>Iowa session update</vt:lpstr>
      <vt:lpstr>Wisconsin session update</vt:lpstr>
      <vt:lpstr>Looking ahead – what’s next?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NDPERS 2023-25 Renewal Presentation</dc:title>
  <dc:creator>Boerigter,John</dc:creator>
  <cp:lastModifiedBy>Fields,Andre</cp:lastModifiedBy>
  <cp:revision>869</cp:revision>
  <cp:lastPrinted>2022-10-26T18:37:33Z</cp:lastPrinted>
  <dcterms:created xsi:type="dcterms:W3CDTF">2010-04-12T23:12:02Z</dcterms:created>
  <dcterms:modified xsi:type="dcterms:W3CDTF">2025-07-10T15:36:05Z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0x0101000E0AC455A716E548AB36C5698AE9435B</vt:lpwstr>
  </property>
</Properties>
</file>